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6" r:id="rId3"/>
    <p:sldId id="284" r:id="rId4"/>
    <p:sldId id="279" r:id="rId5"/>
    <p:sldId id="257" r:id="rId6"/>
    <p:sldId id="269" r:id="rId7"/>
    <p:sldId id="280" r:id="rId8"/>
    <p:sldId id="274" r:id="rId9"/>
    <p:sldId id="275" r:id="rId10"/>
    <p:sldId id="282" r:id="rId11"/>
    <p:sldId id="267" r:id="rId12"/>
    <p:sldId id="277" r:id="rId13"/>
    <p:sldId id="285" r:id="rId14"/>
  </p:sldIdLst>
  <p:sldSz cx="9144000" cy="6858000" type="screen4x3"/>
  <p:notesSz cx="10234613" cy="71040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elo Costa" initials="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3399FF"/>
    <a:srgbClr val="B2B2B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70" autoAdjust="0"/>
  </p:normalViewPr>
  <p:slideViewPr>
    <p:cSldViewPr>
      <p:cViewPr>
        <p:scale>
          <a:sx n="70" d="100"/>
          <a:sy n="70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notesViewPr>
    <p:cSldViewPr>
      <p:cViewPr varScale="1">
        <p:scale>
          <a:sx n="74" d="100"/>
          <a:sy n="74" d="100"/>
        </p:scale>
        <p:origin x="-1704" y="-102"/>
      </p:cViewPr>
      <p:guideLst>
        <p:guide orient="horz" pos="2239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617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617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551C12E5-2CA0-42D2-B690-F76DFDE34D5B}" type="slidenum">
              <a:rPr lang="en-US" altLang="pt-BR"/>
              <a:pPr/>
              <a:t>‹#›</a:t>
            </a:fld>
            <a:endParaRPr lang="en-US" altLang="pt-B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4" y="6747224"/>
            <a:ext cx="4435594" cy="355204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l">
              <a:defRPr sz="1200"/>
            </a:lvl1pPr>
          </a:lstStyle>
          <a:p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81824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341688" y="531813"/>
            <a:ext cx="3551237" cy="2665412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4618" y="3374431"/>
            <a:ext cx="7505382" cy="3196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45" tIns="49873" rIns="99745" bIns="498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5799617" y="1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endParaRPr lang="en-US" altLang="pt-BR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9617" y="6748863"/>
            <a:ext cx="4435000" cy="3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3FA8708E-D76E-4F67-97BD-E41D4A1DA7D3}" type="slidenum">
              <a:rPr lang="en-US" altLang="pt-BR"/>
              <a:pPr/>
              <a:t>‹#›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50448238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dirty="0" err="1" smtClean="0"/>
              <a:t>Consultoria</a:t>
            </a:r>
            <a:r>
              <a:rPr lang="en-US" altLang="pt-BR" smtClean="0"/>
              <a:t>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2154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601435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97757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92245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2154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633593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76294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099932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96991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61295" indent="-292806"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71223" indent="-234245"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39712" indent="-234245"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108202" indent="-234245"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76691" indent="-234245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3045180" indent="-234245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513670" indent="-234245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982160" indent="-234245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fld id="{54663AD4-22E2-4C45-B948-03160F5874EE}" type="slidenum">
              <a:rPr lang="fr-FR" altLang="en-US" sz="1200"/>
              <a:pPr/>
              <a:t>6</a:t>
            </a:fld>
            <a:endParaRPr lang="fr-FR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232292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176719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pt-BR" smtClean="0"/>
              <a:t>Consultoria | Bioeconomia | Inovação | Estratégia </a:t>
            </a:r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960649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51054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FCF9-E5DE-4435-A384-104A08CBCB5D}" type="slidenum">
              <a:rPr lang="en-US" altLang="pt-BR" smtClean="0"/>
              <a:pPr/>
              <a:t>‹#›</a:t>
            </a:fld>
            <a:endParaRPr lang="en-US" altLang="pt-BR"/>
          </a:p>
        </p:txBody>
      </p:sp>
      <p:sp>
        <p:nvSpPr>
          <p:cNvPr id="14" name="Rectangle 13"/>
          <p:cNvSpPr/>
          <p:nvPr userDrawn="1"/>
        </p:nvSpPr>
        <p:spPr>
          <a:xfrm>
            <a:off x="-1" y="6525344"/>
            <a:ext cx="9198259" cy="3875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TextBox 15"/>
          <p:cNvSpPr txBox="1"/>
          <p:nvPr userDrawn="1"/>
        </p:nvSpPr>
        <p:spPr>
          <a:xfrm>
            <a:off x="944429" y="3933056"/>
            <a:ext cx="725662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Consultoria | Bioeconomia | Inovação</a:t>
            </a:r>
            <a:r>
              <a:rPr lang="pt-BR" sz="24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Estratégia</a:t>
            </a: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endParaRPr lang="pt-BR" sz="2000" b="0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Gadugi" panose="020B0502040204020203" pitchFamily="34" charset="0"/>
              <a:cs typeface="+mn-cs"/>
            </a:endParaRPr>
          </a:p>
          <a:p>
            <a:pPr algn="ctr"/>
            <a:r>
              <a:rPr lang="pt-BR" sz="1400" b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</a:p>
          <a:p>
            <a:pPr algn="ctr"/>
            <a:r>
              <a:rPr lang="pt-BR" sz="1400" b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Barueri | Alphaville | contato@syglia.com.br</a:t>
            </a:r>
          </a:p>
          <a:p>
            <a:pPr algn="ctr"/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11 4375 5726</a:t>
            </a:r>
            <a:r>
              <a:rPr lang="pt-BR" sz="12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 11 99901 2270</a:t>
            </a:r>
            <a:endParaRPr lang="pt-BR" sz="1200" b="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68975"/>
            <a:ext cx="7812000" cy="2776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FF78-C2E2-4CA2-BA47-10A1B73689D6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FCB0-9F6D-457D-ADDC-619F059B7DF6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366" y="1552828"/>
            <a:ext cx="82296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488" y="125929"/>
            <a:ext cx="1800000" cy="6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D4B3B-57EC-446A-B4F5-A684B793B3DB}" type="slidenum">
              <a:rPr lang="en-US" altLang="pt-BR" smtClean="0"/>
              <a:pPr/>
              <a:t>‹#›</a:t>
            </a:fld>
            <a:endParaRPr lang="en-US" altLang="pt-B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11F9-EB6D-487E-948F-0C27B325B0AD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FD7F-3B70-485B-93BF-48BACB5B4140}" type="slidenum">
              <a:rPr lang="en-US" altLang="pt-BR" smtClean="0"/>
              <a:pPr/>
              <a:t>‹#›</a:t>
            </a:fld>
            <a:endParaRPr lang="en-US" altLang="pt-B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58CF7-D415-44DF-B9DD-FE407BE30114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7E34-3F0F-45E3-97B9-912ADBBA1197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42E7-1398-4F0B-98E6-96E524C18CC8}" type="slidenum">
              <a:rPr lang="en-US" altLang="pt-BR" smtClean="0"/>
              <a:pPr/>
              <a:t>‹#›</a:t>
            </a:fld>
            <a:endParaRPr lang="en-US" altLang="pt-B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0473-F4BC-4BA9-A71A-A7889BB9D4C6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4630360-4C05-4A75-8539-18727CCD8B23}" type="slidenum">
              <a:rPr lang="en-US" altLang="pt-BR" smtClean="0"/>
              <a:pPr/>
              <a:t>‹#›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microsoft.com/office/2007/relationships/hdphoto" Target="../media/hdphoto2.wdp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487364"/>
            <a:ext cx="9144000" cy="360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2800" i="1" dirty="0" smtClean="0"/>
              <a:t>Institucional</a:t>
            </a:r>
            <a:endParaRPr lang="pt-BR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76"/>
          <a:stretch/>
        </p:blipFill>
        <p:spPr bwMode="auto">
          <a:xfrm>
            <a:off x="3995936" y="2276872"/>
            <a:ext cx="1038240" cy="5934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>
            <a:spLocks noChangeAspect="1"/>
          </p:cNvSpPr>
          <p:nvPr/>
        </p:nvSpPr>
        <p:spPr>
          <a:xfrm>
            <a:off x="3130881" y="1781833"/>
            <a:ext cx="2781000" cy="2781000"/>
          </a:xfrm>
          <a:prstGeom prst="ellipse">
            <a:avLst/>
          </a:prstGeom>
          <a:solidFill>
            <a:schemeClr val="accent5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/>
          <a:stretch/>
        </p:blipFill>
        <p:spPr bwMode="auto">
          <a:xfrm>
            <a:off x="2699792" y="4653136"/>
            <a:ext cx="1044668" cy="507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010"/>
          <a:stretch/>
        </p:blipFill>
        <p:spPr bwMode="auto">
          <a:xfrm>
            <a:off x="5257296" y="4653136"/>
            <a:ext cx="1042896" cy="5186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>
            <a:spLocks noChangeAspect="1"/>
          </p:cNvSpPr>
          <p:nvPr/>
        </p:nvSpPr>
        <p:spPr>
          <a:xfrm>
            <a:off x="3922969" y="3074642"/>
            <a:ext cx="2781000" cy="2781000"/>
          </a:xfrm>
          <a:prstGeom prst="ellipse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2338793" y="3074786"/>
            <a:ext cx="2781000" cy="2781000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5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" r="66138"/>
          <a:stretch/>
        </p:blipFill>
        <p:spPr>
          <a:xfrm>
            <a:off x="4248024" y="3760444"/>
            <a:ext cx="540000" cy="604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-9872"/>
            <a:ext cx="8229600" cy="990600"/>
          </a:xfrm>
        </p:spPr>
        <p:txBody>
          <a:bodyPr>
            <a:normAutofit/>
          </a:bodyPr>
          <a:lstStyle/>
          <a:p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Relações Institucionais | </a:t>
            </a:r>
            <a:r>
              <a:rPr 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Inovação</a:t>
            </a: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 |</a:t>
            </a:r>
            <a:r>
              <a:rPr 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Bioeconomia</a:t>
            </a:r>
            <a:endParaRPr lang="pt-B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6804248" y="458112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t-BR" dirty="0"/>
              <a:t>Universidades</a:t>
            </a:r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1049584" y="4486628"/>
            <a:ext cx="107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t-BR" dirty="0"/>
              <a:t>Governo</a:t>
            </a:r>
          </a:p>
        </p:txBody>
      </p:sp>
      <p:sp>
        <p:nvSpPr>
          <p:cNvPr id="17" name="TextBox 16"/>
          <p:cNvSpPr txBox="1">
            <a:spLocks noChangeAspect="1"/>
          </p:cNvSpPr>
          <p:nvPr/>
        </p:nvSpPr>
        <p:spPr>
          <a:xfrm>
            <a:off x="3923928" y="1290246"/>
            <a:ext cx="107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Empresas</a:t>
            </a:r>
            <a:endParaRPr lang="pt-BR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4848" y="-27384"/>
            <a:ext cx="8229600" cy="990600"/>
          </a:xfrm>
        </p:spPr>
        <p:txBody>
          <a:bodyPr>
            <a:normAutofit/>
          </a:bodyPr>
          <a:lstStyle/>
          <a:p>
            <a:r>
              <a:rPr lang="pt-B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Colaborações Institucionais</a:t>
            </a:r>
            <a:endParaRPr lang="pt-BR" sz="2400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75" y="1378068"/>
            <a:ext cx="1980000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38447" y="2429929"/>
            <a:ext cx="2447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Ensino</a:t>
            </a:r>
            <a:endParaRPr lang="pt-BR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Marketing Industrial</a:t>
            </a:r>
          </a:p>
          <a:p>
            <a:pPr algn="ctr"/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Gestão da Inovação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4192590"/>
            <a:ext cx="2700000" cy="140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2521" y="5914761"/>
            <a:ext cx="30821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Pesquisa</a:t>
            </a:r>
            <a:endParaRPr lang="pt-BR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Bioeconomia</a:t>
            </a: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Tópicos de Colaboração |Brasil-Europa</a:t>
            </a:r>
          </a:p>
        </p:txBody>
      </p:sp>
      <p:sp>
        <p:nvSpPr>
          <p:cNvPr id="6" name="AutoShape 5" descr="Image result for UNICAMP logo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3" name="Rectangle 12"/>
          <p:cNvSpPr/>
          <p:nvPr/>
        </p:nvSpPr>
        <p:spPr>
          <a:xfrm>
            <a:off x="4572000" y="2645372"/>
            <a:ext cx="31418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Ensino e Pesquisa</a:t>
            </a:r>
            <a:endParaRPr lang="pt-BR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Inovação, Bioeconomia e Biorrefinarias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572000" y="1201623"/>
            <a:ext cx="3164340" cy="1336027"/>
            <a:chOff x="4694961" y="1095711"/>
            <a:chExt cx="3164340" cy="1336027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4694961" y="1095711"/>
              <a:ext cx="2668882" cy="1336027"/>
              <a:chOff x="957853" y="4117827"/>
              <a:chExt cx="2965426" cy="1484474"/>
            </a:xfrm>
          </p:grpSpPr>
          <p:pic>
            <p:nvPicPr>
              <p:cNvPr id="28675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2585" y="4117827"/>
                <a:ext cx="1580694" cy="547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28678" name="Picture 6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7853" y="4509119"/>
                <a:ext cx="887125" cy="995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28679" name="Picture 7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02" r="51570"/>
              <a:stretch/>
            </p:blipFill>
            <p:spPr bwMode="auto">
              <a:xfrm>
                <a:off x="2300403" y="4825627"/>
                <a:ext cx="1310965" cy="7766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5526681" y="1540722"/>
              <a:ext cx="23326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Dep. de Política Científica e Tecnológica</a:t>
              </a:r>
              <a:endParaRPr lang="pt-BR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91" y="3717032"/>
            <a:ext cx="1570809" cy="235621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6522666" y="6160982"/>
            <a:ext cx="1911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LIVRO</a:t>
            </a: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Parceria  GEOPI</a:t>
            </a:r>
            <a:endParaRPr lang="pt-BR" sz="12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963" y="3717032"/>
            <a:ext cx="1691111" cy="2356213"/>
          </a:xfrm>
          <a:prstGeom prst="rect">
            <a:avLst/>
          </a:prstGeom>
          <a:ln w="12700" cap="sq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640312" y="6160982"/>
            <a:ext cx="2866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Relatório </a:t>
            </a:r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WEF </a:t>
            </a:r>
            <a:endParaRPr lang="pt-BR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Biocombustíveis Avançados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2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pt-BR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Palestras | Eventos</a:t>
            </a:r>
            <a:endParaRPr lang="pt-BR" sz="36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27"/>
          <a:stretch/>
        </p:blipFill>
        <p:spPr bwMode="auto">
          <a:xfrm>
            <a:off x="3617367" y="2366193"/>
            <a:ext cx="1833986" cy="1881386"/>
          </a:xfrm>
          <a:prstGeom prst="rect">
            <a:avLst/>
          </a:prstGeom>
          <a:noFill/>
          <a:ln w="12700" cap="sq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26248" y="4378458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Lançamento|Livro</a:t>
            </a:r>
          </a:p>
          <a:p>
            <a:pPr algn="ctr"/>
            <a:r>
              <a:rPr lang="pt-B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Global Bioethanol </a:t>
            </a: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Wilson Araujo e Prof.  Dr. Sérgio Salles</a:t>
            </a: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2016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99" y="2371526"/>
            <a:ext cx="2808706" cy="1872000"/>
          </a:xfrm>
          <a:prstGeom prst="rect">
            <a:avLst/>
          </a:prstGeom>
          <a:noFill/>
          <a:ln w="12700" cap="sq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7" name="Rectangle 6"/>
          <p:cNvSpPr/>
          <p:nvPr/>
        </p:nvSpPr>
        <p:spPr>
          <a:xfrm>
            <a:off x="459681" y="4409236"/>
            <a:ext cx="2873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Palestra | Ribeirão Preto | Biomassa</a:t>
            </a:r>
            <a:endParaRPr lang="pt-B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Bioeconomia e o Setor Sucroenegético</a:t>
            </a: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Wilson Araujo</a:t>
            </a: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2016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794" y="2337618"/>
            <a:ext cx="2825654" cy="1872000"/>
          </a:xfrm>
          <a:prstGeom prst="rect">
            <a:avLst/>
          </a:prstGeom>
          <a:noFill/>
          <a:ln w="12700" cap="sq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9" name="Rectangle 8"/>
          <p:cNvSpPr/>
          <p:nvPr/>
        </p:nvSpPr>
        <p:spPr>
          <a:xfrm>
            <a:off x="5754758" y="4378458"/>
            <a:ext cx="282565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Painel | São Paulo | Bio LA</a:t>
            </a:r>
          </a:p>
          <a:p>
            <a:pPr algn="ctr"/>
            <a:r>
              <a:rPr lang="pt-B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Academia-Indústria e Bioeconomia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  <a:p>
            <a:pPr algn="ctr"/>
            <a:r>
              <a:rPr lang="pt-BR" sz="9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Wilson Araujo</a:t>
            </a:r>
          </a:p>
          <a:p>
            <a:pPr algn="ctr"/>
            <a:r>
              <a:rPr lang="pt-BR" sz="9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2016</a:t>
            </a:r>
            <a:endParaRPr lang="pt-B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Adobe Heiti Std R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9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487364"/>
            <a:ext cx="9144000" cy="360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2000" i="1" dirty="0"/>
              <a:t>Estamos prontos para trabalhar em seus </a:t>
            </a:r>
            <a:r>
              <a:rPr lang="pt-BR" sz="2000" i="1" dirty="0" smtClean="0"/>
              <a:t>desafios.</a:t>
            </a:r>
            <a:endParaRPr lang="pt-BR" sz="2000" i="1" dirty="0"/>
          </a:p>
        </p:txBody>
      </p:sp>
    </p:spTree>
    <p:extLst>
      <p:ext uri="{BB962C8B-B14F-4D97-AF65-F5344CB8AC3E}">
        <p14:creationId xmlns:p14="http://schemas.microsoft.com/office/powerpoint/2010/main" val="27821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6856" y="44624"/>
            <a:ext cx="8229600" cy="990600"/>
          </a:xfrm>
        </p:spPr>
        <p:txBody>
          <a:bodyPr>
            <a:normAutofit/>
          </a:bodyPr>
          <a:lstStyle/>
          <a:p>
            <a:r>
              <a:rPr lang="pt-B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Quem Somos</a:t>
            </a:r>
            <a:endParaRPr lang="pt-B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315" y="1484784"/>
            <a:ext cx="820891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Syglia é uma consultoria especializada em inovação, bioeconomia e negócios.  Nossos clientes são empresas de base tecnológica e aquelas com genuíno interesse em inovação para prosperidade de seus negócios. </a:t>
            </a:r>
          </a:p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empresa foi fundada pelo Dr. Wilson Araujo em Barueri, São Paulo. </a:t>
            </a:r>
          </a:p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rojetos realizados nos setores químico, sucroenergético, biotecnologia e alimentício. </a:t>
            </a:r>
          </a:p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Nossa multidisciplinaridade favorece a interação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 as diversas áreas e níveis 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organizacionais (Engenharia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Regulatório, 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Legal, Marketing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etc). 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Nossos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consultores possuem ampla experiência corporativa e 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acadêmica. </a:t>
            </a:r>
          </a:p>
          <a:p>
            <a:pPr marL="342900" indent="-342900" algn="just"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Estratégia Competitiva |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Inovação </a:t>
            </a:r>
            <a:r>
              <a:rPr 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Tecnológica.</a:t>
            </a:r>
          </a:p>
        </p:txBody>
      </p:sp>
    </p:spTree>
    <p:extLst>
      <p:ext uri="{BB962C8B-B14F-4D97-AF65-F5344CB8AC3E}">
        <p14:creationId xmlns:p14="http://schemas.microsoft.com/office/powerpoint/2010/main" val="24563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13" y="1486927"/>
            <a:ext cx="1468319" cy="7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3" b="10830"/>
          <a:stretch/>
        </p:blipFill>
        <p:spPr bwMode="auto">
          <a:xfrm>
            <a:off x="6813191" y="3566092"/>
            <a:ext cx="1718948" cy="98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715" y="2461882"/>
            <a:ext cx="2585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Biotecnologia Industrial</a:t>
            </a:r>
          </a:p>
          <a:p>
            <a:pPr algn="ctr"/>
            <a:r>
              <a:rPr lang="pt-BR" sz="16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rPr>
              <a:t>  e Agronegócio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59633" y="2449774"/>
            <a:ext cx="2079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 cap="small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defRPr>
            </a:lvl1pPr>
          </a:lstStyle>
          <a:p>
            <a:r>
              <a:rPr lang="pt-BR" sz="1600" dirty="0"/>
              <a:t>Biocombustíveis e </a:t>
            </a:r>
          </a:p>
          <a:p>
            <a:r>
              <a:rPr lang="pt-BR" sz="1600" dirty="0"/>
              <a:t>Moléculas Renováveis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4" t="16588" r="7524" b="20052"/>
          <a:stretch/>
        </p:blipFill>
        <p:spPr bwMode="auto">
          <a:xfrm>
            <a:off x="3311238" y="3532629"/>
            <a:ext cx="2736563" cy="95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50" y="3468821"/>
            <a:ext cx="1368000" cy="82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850398" y="4500409"/>
            <a:ext cx="1697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 cap="small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defRPr>
            </a:lvl1pPr>
          </a:lstStyle>
          <a:p>
            <a:r>
              <a:rPr lang="pt-BR" dirty="0"/>
              <a:t>Alimentos </a:t>
            </a:r>
          </a:p>
          <a:p>
            <a:endParaRPr lang="pt-B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4448" y="4450863"/>
            <a:ext cx="846000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2" b="18435"/>
          <a:stretch/>
        </p:blipFill>
        <p:spPr bwMode="auto">
          <a:xfrm>
            <a:off x="380213" y="5085184"/>
            <a:ext cx="1887531" cy="77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60951" y="5973693"/>
            <a:ext cx="2083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 cap="small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defRPr>
            </a:lvl1pPr>
          </a:lstStyle>
          <a:p>
            <a:r>
              <a:rPr lang="pt-BR" dirty="0"/>
              <a:t>Aromas e Fragrâncias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191" y="1637842"/>
            <a:ext cx="1442470" cy="61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813191" y="2484185"/>
            <a:ext cx="1589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 cap="small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Adobe Heiti Std R" pitchFamily="34" charset="-128"/>
                <a:cs typeface="Calibri" panose="020F0502020204030204" pitchFamily="34" charset="0"/>
              </a:defRPr>
            </a:lvl1pPr>
          </a:lstStyle>
          <a:p>
            <a:r>
              <a:rPr lang="pt-BR" dirty="0"/>
              <a:t>Alimentos e Energia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2413450"/>
            <a:ext cx="846000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64524" y="5950781"/>
            <a:ext cx="4534862" cy="5728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Image result for Butamax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" r="3591" b="23634"/>
          <a:stretch/>
        </p:blipFill>
        <p:spPr bwMode="auto">
          <a:xfrm>
            <a:off x="3661671" y="1391770"/>
            <a:ext cx="1704644" cy="95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4932440" y="5445224"/>
            <a:ext cx="3600000" cy="1018635"/>
            <a:chOff x="1596438" y="2125056"/>
            <a:chExt cx="3346895" cy="947012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156332"/>
              <a:ext cx="586239" cy="408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2156330"/>
              <a:ext cx="609652" cy="43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9218" y="2146569"/>
              <a:ext cx="609507" cy="433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7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438" y="2125056"/>
              <a:ext cx="609507" cy="454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438" y="2627610"/>
              <a:ext cx="609652" cy="396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9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590" y="2125056"/>
              <a:ext cx="609652" cy="43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1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2658134"/>
              <a:ext cx="609652" cy="391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11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14"/>
            <a:stretch/>
          </p:blipFill>
          <p:spPr bwMode="auto">
            <a:xfrm>
              <a:off x="2294590" y="2627611"/>
              <a:ext cx="609652" cy="409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2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1485" y="2676527"/>
              <a:ext cx="572926" cy="379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3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665268"/>
              <a:ext cx="587357" cy="40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" name="TextBox 40"/>
          <p:cNvSpPr txBox="1"/>
          <p:nvPr/>
        </p:nvSpPr>
        <p:spPr>
          <a:xfrm>
            <a:off x="107504" y="172014"/>
            <a:ext cx="7920879" cy="952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914400" eaLnBrk="1" latinLnBrk="0" hangingPunct="1">
              <a:buNone/>
              <a:defRPr sz="2800" b="1" spc="-100" baseline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pt-BR" sz="3200" b="0" dirty="0"/>
              <a:t>Experiência Global</a:t>
            </a:r>
          </a:p>
          <a:p>
            <a:r>
              <a:rPr lang="pt-BR" sz="2000" b="0" smtClean="0"/>
              <a:t> 20+  anos </a:t>
            </a:r>
            <a:r>
              <a:rPr lang="pt-BR" sz="2000" b="0" dirty="0" smtClean="0"/>
              <a:t>| P&amp;D  Estratégico | Inovação | Desenvolvimento de Negócios </a:t>
            </a:r>
          </a:p>
        </p:txBody>
      </p:sp>
    </p:spTree>
    <p:extLst>
      <p:ext uri="{BB962C8B-B14F-4D97-AF65-F5344CB8AC3E}">
        <p14:creationId xmlns:p14="http://schemas.microsoft.com/office/powerpoint/2010/main" val="331358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4848" y="44624"/>
            <a:ext cx="8229600" cy="990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Contribuindo com temas de relevância global</a:t>
            </a:r>
            <a:endParaRPr lang="pt-BR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AutoShape 4" descr="Objetivos de Desenvolvimento Sustentável da ONU"/>
          <p:cNvSpPr>
            <a:spLocks noChangeAspect="1" noChangeArrowheads="1"/>
          </p:cNvSpPr>
          <p:nvPr/>
        </p:nvSpPr>
        <p:spPr bwMode="auto">
          <a:xfrm>
            <a:off x="76200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20" name="Group 19"/>
          <p:cNvGrpSpPr/>
          <p:nvPr/>
        </p:nvGrpSpPr>
        <p:grpSpPr>
          <a:xfrm>
            <a:off x="395536" y="1758284"/>
            <a:ext cx="8336006" cy="3830956"/>
            <a:chOff x="381000" y="2060848"/>
            <a:chExt cx="8336006" cy="3830956"/>
          </a:xfrm>
        </p:grpSpPr>
        <p:grpSp>
          <p:nvGrpSpPr>
            <p:cNvPr id="6" name="Group 5"/>
            <p:cNvGrpSpPr/>
            <p:nvPr/>
          </p:nvGrpSpPr>
          <p:grpSpPr>
            <a:xfrm>
              <a:off x="381000" y="2060848"/>
              <a:ext cx="8336006" cy="3830956"/>
              <a:chOff x="76200" y="1593642"/>
              <a:chExt cx="8336006" cy="3830956"/>
            </a:xfrm>
          </p:grpSpPr>
          <p:pic>
            <p:nvPicPr>
              <p:cNvPr id="37890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7828" b="50000"/>
              <a:stretch/>
            </p:blipFill>
            <p:spPr bwMode="auto">
              <a:xfrm>
                <a:off x="110079" y="1593642"/>
                <a:ext cx="5141607" cy="127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480" r="36304" b="50000"/>
              <a:stretch/>
            </p:blipFill>
            <p:spPr bwMode="auto">
              <a:xfrm>
                <a:off x="5292081" y="1595548"/>
                <a:ext cx="2586646" cy="127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 r="68162"/>
              <a:stretch/>
            </p:blipFill>
            <p:spPr bwMode="auto">
              <a:xfrm>
                <a:off x="3996964" y="2871898"/>
                <a:ext cx="3881763" cy="127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48" r="3954" b="50000"/>
              <a:stretch/>
            </p:blipFill>
            <p:spPr bwMode="auto">
              <a:xfrm>
                <a:off x="76200" y="2883521"/>
                <a:ext cx="3962183" cy="127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811" t="50000"/>
              <a:stretch/>
            </p:blipFill>
            <p:spPr bwMode="auto">
              <a:xfrm>
                <a:off x="98649" y="4148248"/>
                <a:ext cx="8313557" cy="127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 cmpd="sng">
                    <a:solidFill>
                      <a:schemeClr val="tx1"/>
                    </a:solidFill>
                    <a:prstDash val="solid"/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</p:grp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8" r="66138"/>
            <a:stretch/>
          </p:blipFill>
          <p:spPr>
            <a:xfrm>
              <a:off x="3958332" y="4280169"/>
              <a:ext cx="216000" cy="2418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8" r="66138"/>
            <a:stretch/>
          </p:blipFill>
          <p:spPr>
            <a:xfrm>
              <a:off x="1331640" y="4280169"/>
              <a:ext cx="216000" cy="2418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8" r="66138"/>
            <a:stretch/>
          </p:blipFill>
          <p:spPr>
            <a:xfrm>
              <a:off x="1331640" y="5563400"/>
              <a:ext cx="216000" cy="2418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8" r="66138"/>
            <a:stretch/>
          </p:blipFill>
          <p:spPr>
            <a:xfrm>
              <a:off x="6516216" y="5563400"/>
              <a:ext cx="216000" cy="2418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8" r="66138"/>
            <a:stretch/>
          </p:blipFill>
          <p:spPr>
            <a:xfrm>
              <a:off x="2627784" y="2971112"/>
              <a:ext cx="216000" cy="2418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0394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2060848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Biotecnologia Industrial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Agroindustrial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Sucroenergético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Químico </a:t>
            </a:r>
            <a:r>
              <a:rPr lang="pt-BR" cap="small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Petroquímico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pt-BR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cap="small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Energias </a:t>
            </a:r>
            <a:r>
              <a:rPr lang="pt-BR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Renováveis</a:t>
            </a:r>
            <a:endParaRPr lang="pt-BR" dirty="0"/>
          </a:p>
        </p:txBody>
      </p:sp>
      <p:sp>
        <p:nvSpPr>
          <p:cNvPr id="2" name="TextBox 1"/>
          <p:cNvSpPr txBox="1"/>
          <p:nvPr/>
        </p:nvSpPr>
        <p:spPr>
          <a:xfrm>
            <a:off x="85361" y="6021288"/>
            <a:ext cx="8935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cap="small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Negócios </a:t>
            </a:r>
            <a:r>
              <a:rPr lang="pt-BR" sz="20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pt-BR" sz="2000" b="1" cap="small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000" b="1" cap="sm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1800" b="1" cap="sm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pt-BR" sz="2000" b="1" cap="sm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 Inovação </a:t>
            </a:r>
            <a:r>
              <a:rPr lang="pt-BR" sz="20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pt-BR" sz="2000" b="1" cap="small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Propriedade Intelectual </a:t>
            </a:r>
            <a:r>
              <a:rPr lang="pt-BR" sz="20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pt-BR" sz="2000" b="1" cap="small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000" b="1" cap="sm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Regulatório</a:t>
            </a:r>
            <a:r>
              <a:rPr lang="pt-BR" sz="2000" b="1" cap="small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0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pt-BR" sz="2000" b="1" cap="small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Bioeconomia</a:t>
            </a:r>
            <a:r>
              <a:rPr lang="pt-BR" sz="2000" b="1" cap="small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pt-BR" sz="2000" b="1" cap="small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02840" y="6213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t-B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Principais Setores | Atuação</a:t>
            </a:r>
            <a:endParaRPr lang="pt-B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539551" y="2184738"/>
            <a:ext cx="8208962" cy="338455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800" dirty="0"/>
          </a:p>
        </p:txBody>
      </p:sp>
      <p:sp>
        <p:nvSpPr>
          <p:cNvPr id="5" name="Arc 4"/>
          <p:cNvSpPr/>
          <p:nvPr/>
        </p:nvSpPr>
        <p:spPr bwMode="auto">
          <a:xfrm flipH="1">
            <a:off x="2689584" y="3877013"/>
            <a:ext cx="4465637" cy="1697037"/>
          </a:xfrm>
          <a:prstGeom prst="arc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Arc 9"/>
          <p:cNvSpPr/>
          <p:nvPr/>
        </p:nvSpPr>
        <p:spPr bwMode="auto">
          <a:xfrm flipH="1" flipV="1">
            <a:off x="2698551" y="1856918"/>
            <a:ext cx="4465637" cy="1697038"/>
          </a:xfrm>
          <a:prstGeom prst="arc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33" name="ZoneTexte 11"/>
          <p:cNvSpPr txBox="1">
            <a:spLocks noChangeArrowheads="1"/>
          </p:cNvSpPr>
          <p:nvPr/>
        </p:nvSpPr>
        <p:spPr bwMode="auto">
          <a:xfrm>
            <a:off x="1331639" y="5711200"/>
            <a:ext cx="61317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rgbClr val="195D8B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195D8B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195D8B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95D8B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b="1" dirty="0" err="1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Processo</a:t>
            </a:r>
            <a:r>
              <a:rPr lang="en-US" altLang="fr-FR" b="1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altLang="fr-FR" b="1" dirty="0" err="1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negócios</a:t>
            </a:r>
            <a:endParaRPr lang="en-US" altLang="fr-FR" sz="54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22402" y="3140610"/>
            <a:ext cx="3384376" cy="115212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r>
              <a:rPr lang="pt-BR" sz="2800" b="1" dirty="0">
                <a:solidFill>
                  <a:schemeClr val="bg1"/>
                </a:solidFill>
              </a:rPr>
              <a:t>Produtos e </a:t>
            </a:r>
            <a:r>
              <a:rPr lang="pt-BR" sz="2800" b="1" dirty="0" smtClean="0">
                <a:solidFill>
                  <a:schemeClr val="bg1"/>
                </a:solidFill>
              </a:rPr>
              <a:t>Serviços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67" y="2418893"/>
            <a:ext cx="1943100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5400000">
              <a:schemeClr val="accent5">
                <a:alpha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799" y="3485841"/>
            <a:ext cx="1541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Conversão</a:t>
            </a:r>
            <a:endParaRPr lang="pt-BR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85322" y="6641268"/>
            <a:ext cx="12586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Fonte</a:t>
            </a:r>
            <a:r>
              <a:rPr lang="pt-B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Adaptado | EARTO</a:t>
            </a:r>
            <a:endParaRPr lang="pt-BR" sz="8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692" y="1064930"/>
            <a:ext cx="69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Tendência: Pesquisa e Inovação Responsável</a:t>
            </a:r>
          </a:p>
          <a:p>
            <a:pPr algn="ctr"/>
            <a:r>
              <a:rPr lang="pt-BR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Responsible Research and Innovation (RRI)</a:t>
            </a:r>
            <a:endParaRPr lang="pt-BR" sz="1600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230832" y="-98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t-BR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Pesquisa, Desenvolvimento e Inovação (PD&amp;I)</a:t>
            </a:r>
            <a:endParaRPr lang="pt-BR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9725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9648" y="44624"/>
            <a:ext cx="8229600" cy="99060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PD&amp;I </a:t>
            </a:r>
            <a:r>
              <a:rPr lang="pt-BR" sz="3200" dirty="0"/>
              <a:t>|</a:t>
            </a:r>
            <a:r>
              <a:rPr lang="pt-BR" sz="3200" dirty="0" smtClean="0"/>
              <a:t> Mercado</a:t>
            </a:r>
            <a:endParaRPr lang="pt-BR" sz="32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313993" y="1938318"/>
            <a:ext cx="8496944" cy="3866946"/>
            <a:chOff x="323528" y="2298358"/>
            <a:chExt cx="8496944" cy="3866946"/>
          </a:xfrm>
        </p:grpSpPr>
        <p:sp>
          <p:nvSpPr>
            <p:cNvPr id="29" name="Round Diagonal Corner Rectangle 28"/>
            <p:cNvSpPr/>
            <p:nvPr/>
          </p:nvSpPr>
          <p:spPr>
            <a:xfrm>
              <a:off x="323528" y="2302364"/>
              <a:ext cx="8496944" cy="1514346"/>
            </a:xfrm>
            <a:prstGeom prst="round2Diag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ound Diagonal Corner Rectangle 26"/>
            <p:cNvSpPr/>
            <p:nvPr/>
          </p:nvSpPr>
          <p:spPr>
            <a:xfrm>
              <a:off x="323528" y="3861048"/>
              <a:ext cx="8496944" cy="2304256"/>
            </a:xfrm>
            <a:prstGeom prst="round2Diag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683568" y="2636912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Pesquisa e Desenvolvimento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843808" y="2663493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Produção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004048" y="2663493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Marketing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Right Arrow 4"/>
            <p:cNvSpPr/>
            <p:nvPr/>
          </p:nvSpPr>
          <p:spPr>
            <a:xfrm>
              <a:off x="2411760" y="2914568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4572000" y="2879517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6732240" y="2851897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80312" y="2870806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Necessidade?</a:t>
              </a:r>
              <a:endParaRPr lang="pt-B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83568" y="4149080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Pesquisa e Desenvolvimento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843808" y="4175661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Produção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004048" y="4175661"/>
              <a:ext cx="1656184" cy="79208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Marketing</a:t>
              </a:r>
              <a:endParaRPr lang="pt-BR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2411760" y="4426736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4572000" y="4391685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6732240" y="4364065"/>
              <a:ext cx="360040" cy="360040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65642" y="4345146"/>
              <a:ext cx="12961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Necessidade de Mercado </a:t>
              </a:r>
              <a:endParaRPr lang="pt-B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Bent-Up Arrow 19"/>
            <p:cNvSpPr/>
            <p:nvPr/>
          </p:nvSpPr>
          <p:spPr>
            <a:xfrm>
              <a:off x="1511660" y="5157192"/>
              <a:ext cx="4566640" cy="801280"/>
            </a:xfrm>
            <a:prstGeom prst="bentUp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Bent-Up Arrow 23"/>
            <p:cNvSpPr/>
            <p:nvPr/>
          </p:nvSpPr>
          <p:spPr>
            <a:xfrm flipH="1">
              <a:off x="1395264" y="5157192"/>
              <a:ext cx="1304528" cy="801280"/>
            </a:xfrm>
            <a:prstGeom prst="bentUp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Bent-Up Arrow 25"/>
            <p:cNvSpPr/>
            <p:nvPr/>
          </p:nvSpPr>
          <p:spPr>
            <a:xfrm rot="10800000" flipH="1" flipV="1">
              <a:off x="5940152" y="5229278"/>
              <a:ext cx="2088232" cy="729194"/>
            </a:xfrm>
            <a:prstGeom prst="bentUpArrow">
              <a:avLst>
                <a:gd name="adj1" fmla="val 25000"/>
                <a:gd name="adj2" fmla="val 16710"/>
                <a:gd name="adj3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99791" y="3898662"/>
              <a:ext cx="32403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Puxado </a:t>
              </a:r>
              <a:r>
                <a:rPr lang="pt-BR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pelo Mercado (Demanda)</a:t>
              </a:r>
              <a:endParaRPr lang="pt-BR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91781" y="2298358"/>
              <a:ext cx="32403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Empurrado</a:t>
              </a:r>
              <a:r>
                <a:rPr lang="pt-BR" sz="12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pela Tecnologia</a:t>
              </a:r>
              <a:endParaRPr lang="pt-BR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43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4511"/>
            <a:ext cx="7787911" cy="95810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PD&amp;I | </a:t>
            </a:r>
            <a:r>
              <a:rPr lang="en-US" altLang="pt-BR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Gestão</a:t>
            </a:r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altLang="pt-BR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Projetos</a:t>
            </a:r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en-US" altLang="pt-BR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Negócios</a:t>
            </a:r>
            <a:r>
              <a:rPr lang="en-US" altLang="pt-B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| PI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63888" y="872620"/>
            <a:ext cx="504056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b="1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Alguns temas onde atuamos:</a:t>
            </a:r>
          </a:p>
          <a:p>
            <a:pPr algn="just">
              <a:spcAft>
                <a:spcPts val="600"/>
              </a:spcAft>
            </a:pPr>
            <a:endParaRPr lang="pt-BR" b="1" spc="-1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Transferência  e Licenciamento de Tecnologias, definição de estratégias e apoio a negociações. 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Conselhos Consultivos | Diretores e Presidentes. </a:t>
            </a:r>
          </a:p>
          <a:p>
            <a:pPr marL="180000" lvl="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Estudos técnicos e econômicos considerando-se diferentes configurações tecnológicas industriais para produção de moléculas renováveis. 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Planejamento e Implantação de Centros de Pesquisa.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Assessoria na Elaboração de Estratégias de Negócios.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Suporte </a:t>
            </a: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no desenvolvimento </a:t>
            </a: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de </a:t>
            </a: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plano de negócios </a:t>
            </a: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de </a:t>
            </a: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empresas </a:t>
            </a: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estrangeiras </a:t>
            </a:r>
            <a:r>
              <a:rPr lang="pt-BR" sz="1800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entrantes no Brasil. </a:t>
            </a:r>
            <a:endParaRPr lang="pt-BR" sz="1800" spc="-1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Estudos para definição de  local - planta industrial.</a:t>
            </a:r>
          </a:p>
          <a:p>
            <a:pPr marL="180000" indent="-180000" algn="just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1800" b="1" u="sng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Maturidade tecnológica</a:t>
            </a:r>
            <a:r>
              <a:rPr lang="pt-BR" sz="1800" b="1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pt-BR" sz="18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como item crítico no processo de aquisição ou licenciamento.</a:t>
            </a:r>
            <a:endParaRPr lang="pt-BR" sz="1800" spc="-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107504" y="2065283"/>
            <a:ext cx="3406962" cy="3235925"/>
            <a:chOff x="27241" y="1679570"/>
            <a:chExt cx="3785514" cy="3595472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8" r="66138"/>
            <a:stretch/>
          </p:blipFill>
          <p:spPr>
            <a:xfrm>
              <a:off x="1090455" y="2704683"/>
              <a:ext cx="1757402" cy="196783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8" name="Group 7"/>
            <p:cNvGrpSpPr/>
            <p:nvPr/>
          </p:nvGrpSpPr>
          <p:grpSpPr>
            <a:xfrm>
              <a:off x="27241" y="1679570"/>
              <a:ext cx="3785514" cy="3595472"/>
              <a:chOff x="285427" y="1876985"/>
              <a:chExt cx="3785514" cy="359547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85427" y="1876985"/>
                <a:ext cx="3785514" cy="3595472"/>
                <a:chOff x="-19987" y="1876985"/>
                <a:chExt cx="3785514" cy="3595472"/>
              </a:xfrm>
            </p:grpSpPr>
            <p:sp>
              <p:nvSpPr>
                <p:cNvPr id="12" name="Line 1028"/>
                <p:cNvSpPr>
                  <a:spLocks noChangeShapeType="1"/>
                </p:cNvSpPr>
                <p:nvPr/>
              </p:nvSpPr>
              <p:spPr bwMode="auto">
                <a:xfrm flipV="1">
                  <a:off x="1769341" y="2260787"/>
                  <a:ext cx="0" cy="1668276"/>
                </a:xfrm>
                <a:prstGeom prst="line">
                  <a:avLst/>
                </a:prstGeom>
                <a:noFill/>
                <a:ln w="9525">
                  <a:solidFill>
                    <a:schemeClr val="accent5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82058" tIns="41029" rIns="82058" bIns="41029"/>
                <a:lstStyle/>
                <a:p>
                  <a:endParaRPr lang="pt-BR"/>
                </a:p>
              </p:txBody>
            </p:sp>
            <p:sp>
              <p:nvSpPr>
                <p:cNvPr id="13" name="Line 1029"/>
                <p:cNvSpPr>
                  <a:spLocks noChangeShapeType="1"/>
                </p:cNvSpPr>
                <p:nvPr/>
              </p:nvSpPr>
              <p:spPr bwMode="auto">
                <a:xfrm flipV="1">
                  <a:off x="1769342" y="3929064"/>
                  <a:ext cx="1666800" cy="1400"/>
                </a:xfrm>
                <a:prstGeom prst="line">
                  <a:avLst/>
                </a:prstGeom>
                <a:noFill/>
                <a:ln w="9525">
                  <a:solidFill>
                    <a:schemeClr val="accent5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82058" tIns="41029" rIns="82058" bIns="41029"/>
                <a:lstStyle/>
                <a:p>
                  <a:endParaRPr lang="pt-BR"/>
                </a:p>
              </p:txBody>
            </p:sp>
            <p:sp>
              <p:nvSpPr>
                <p:cNvPr id="14" name="Text Box 1031"/>
                <p:cNvSpPr txBox="1">
                  <a:spLocks noChangeArrowheads="1"/>
                </p:cNvSpPr>
                <p:nvPr/>
              </p:nvSpPr>
              <p:spPr bwMode="auto">
                <a:xfrm>
                  <a:off x="2945773" y="3890574"/>
                  <a:ext cx="819754" cy="369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800" b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Tempo</a:t>
                  </a:r>
                </a:p>
              </p:txBody>
            </p:sp>
            <p:sp>
              <p:nvSpPr>
                <p:cNvPr id="15" name="Text Box 1032"/>
                <p:cNvSpPr txBox="1">
                  <a:spLocks noChangeArrowheads="1"/>
                </p:cNvSpPr>
                <p:nvPr/>
              </p:nvSpPr>
              <p:spPr bwMode="auto">
                <a:xfrm>
                  <a:off x="-19987" y="5103137"/>
                  <a:ext cx="713635" cy="369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defPPr>
                    <a:defRPr lang="en-US"/>
                  </a:defPPr>
                  <a:lvl1pPr defTabSz="1019175" eaLnBrk="1" hangingPunct="1">
                    <a:buClrTx/>
                    <a:buFontTx/>
                    <a:buNone/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r>
                    <a:rPr lang="en-US" altLang="pt-BR" sz="1800" b="0" dirty="0" err="1"/>
                    <a:t>Custo</a:t>
                  </a:r>
                  <a:endParaRPr lang="en-US" altLang="pt-BR" sz="1800" b="0" dirty="0"/>
                </a:p>
              </p:txBody>
            </p:sp>
            <p:sp>
              <p:nvSpPr>
                <p:cNvPr id="16" name="Text Box 1033"/>
                <p:cNvSpPr txBox="1">
                  <a:spLocks noChangeArrowheads="1"/>
                </p:cNvSpPr>
                <p:nvPr/>
              </p:nvSpPr>
              <p:spPr bwMode="auto">
                <a:xfrm>
                  <a:off x="1166489" y="1876985"/>
                  <a:ext cx="981208" cy="369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800" b="0" dirty="0" err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Objetivo</a:t>
                  </a:r>
                  <a:endParaRPr lang="en-US" altLang="pt-BR" sz="18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7" name="Text Box 1043"/>
                <p:cNvSpPr txBox="1">
                  <a:spLocks noChangeArrowheads="1"/>
                </p:cNvSpPr>
                <p:nvPr/>
              </p:nvSpPr>
              <p:spPr bwMode="auto">
                <a:xfrm>
                  <a:off x="2010353" y="2574949"/>
                  <a:ext cx="1150486" cy="3077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400" b="0" dirty="0" err="1" smtClean="0">
                      <a:solidFill>
                        <a:schemeClr val="hlink"/>
                      </a:solidFill>
                      <a:latin typeface="Tahoma" pitchFamily="34" charset="0"/>
                    </a:rPr>
                    <a:t>Cronograma</a:t>
                  </a:r>
                  <a:endParaRPr lang="en-US" altLang="pt-BR" sz="1400" b="0" dirty="0">
                    <a:solidFill>
                      <a:schemeClr val="hlink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" name="Text Box 1044"/>
                <p:cNvSpPr txBox="1">
                  <a:spLocks noChangeArrowheads="1"/>
                </p:cNvSpPr>
                <p:nvPr/>
              </p:nvSpPr>
              <p:spPr bwMode="auto">
                <a:xfrm>
                  <a:off x="442730" y="3085566"/>
                  <a:ext cx="1054177" cy="3077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400" b="0" dirty="0" err="1" smtClean="0">
                      <a:solidFill>
                        <a:schemeClr val="hlink"/>
                      </a:solidFill>
                      <a:latin typeface="Tahoma" pitchFamily="34" charset="0"/>
                    </a:rPr>
                    <a:t>Orçamento</a:t>
                  </a:r>
                  <a:endParaRPr lang="en-US" altLang="pt-BR" sz="1400" b="0" dirty="0">
                    <a:solidFill>
                      <a:schemeClr val="hlink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9" name="Text Box 1046"/>
                <p:cNvSpPr txBox="1">
                  <a:spLocks noChangeArrowheads="1"/>
                </p:cNvSpPr>
                <p:nvPr/>
              </p:nvSpPr>
              <p:spPr bwMode="auto">
                <a:xfrm>
                  <a:off x="-19987" y="3801595"/>
                  <a:ext cx="989806" cy="341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29" tIns="45714" rIns="91429" bIns="45714">
                  <a:spAutoFit/>
                </a:bodyPr>
                <a:lstStyle>
                  <a:lvl1pPr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Ø"/>
                    <a:defRPr sz="2000" b="1">
                      <a:solidFill>
                        <a:srgbClr val="7B7A7A"/>
                      </a:solidFill>
                      <a:latin typeface="Arial" pitchFamily="34" charset="0"/>
                    </a:defRPr>
                  </a:lvl1pPr>
                  <a:lvl2pPr marL="742950" indent="-28575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2pPr>
                  <a:lvl3pPr marL="11430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Font typeface="Wingdings" pitchFamily="2" charset="2"/>
                    <a:buChar char="ü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3pPr>
                  <a:lvl4pPr marL="16002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4pPr>
                  <a:lvl5pPr marL="2057400" indent="-228600" defTabSz="1019175" eaLnBrk="0" hangingPunct="0">
                    <a:spcBef>
                      <a:spcPct val="30000"/>
                    </a:spcBef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5pPr>
                  <a:lvl6pPr marL="25146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6pPr>
                  <a:lvl7pPr marL="29718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7pPr>
                  <a:lvl8pPr marL="34290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8pPr>
                  <a:lvl9pPr marL="3886200" indent="-228600" defTabSz="1019175" eaLnBrk="0" fontAlgn="base" hangingPunct="0"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Char char="•"/>
                    <a:defRPr sz="1600">
                      <a:solidFill>
                        <a:srgbClr val="7B7A7A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r>
                    <a:rPr lang="en-US" altLang="pt-BR" sz="1400" b="0" dirty="0" err="1" smtClean="0">
                      <a:solidFill>
                        <a:schemeClr val="hlink"/>
                      </a:solidFill>
                      <a:latin typeface="Tahoma" pitchFamily="34" charset="0"/>
                    </a:rPr>
                    <a:t>Escopo</a:t>
                  </a:r>
                  <a:endParaRPr lang="en-US" altLang="pt-BR" sz="1400" b="0" dirty="0">
                    <a:solidFill>
                      <a:schemeClr val="hlink"/>
                    </a:solidFill>
                    <a:latin typeface="Tahoma" pitchFamily="34" charset="0"/>
                  </a:endParaRPr>
                </a:p>
              </p:txBody>
            </p:sp>
          </p:grpSp>
          <p:sp>
            <p:nvSpPr>
              <p:cNvPr id="10" name="Cube 9"/>
              <p:cNvSpPr/>
              <p:nvPr/>
            </p:nvSpPr>
            <p:spPr>
              <a:xfrm>
                <a:off x="1311937" y="3046805"/>
                <a:ext cx="1830811" cy="1638860"/>
              </a:xfrm>
              <a:prstGeom prst="cube">
                <a:avLst>
                  <a:gd name="adj" fmla="val 47377"/>
                </a:avLst>
              </a:prstGeom>
              <a:solidFill>
                <a:schemeClr val="accent2">
                  <a:alpha val="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Line 1029"/>
              <p:cNvSpPr>
                <a:spLocks noChangeShapeType="1"/>
              </p:cNvSpPr>
              <p:nvPr/>
            </p:nvSpPr>
            <p:spPr bwMode="auto">
              <a:xfrm flipH="1">
                <a:off x="866811" y="3929062"/>
                <a:ext cx="1207944" cy="1147975"/>
              </a:xfrm>
              <a:prstGeom prst="line">
                <a:avLst/>
              </a:prstGeom>
              <a:noFill/>
              <a:ln w="9525">
                <a:solidFill>
                  <a:schemeClr val="accent5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82058" tIns="41029" rIns="82058" bIns="41029"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483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" r="66138"/>
          <a:stretch/>
        </p:blipFill>
        <p:spPr>
          <a:xfrm>
            <a:off x="5979655" y="2950405"/>
            <a:ext cx="1841390" cy="2061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4388" y="395816"/>
            <a:ext cx="7578220" cy="120839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defPPr>
              <a:defRPr lang="en-US"/>
            </a:defPPr>
            <a:lvl1pPr marL="0" indent="0" defTabSz="45720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sz="20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defTabSz="457200" eaLnBrk="1" latinLnBrk="0" hangingPunct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2pPr>
            <a:lvl3pPr marL="1143000" indent="-228600" defTabSz="457200" eaLnBrk="1" latinLnBrk="0" hangingPunct="1">
              <a:spcBef>
                <a:spcPct val="20000"/>
              </a:spcBef>
              <a:buFont typeface="Arial"/>
              <a:buChar char="•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3pPr>
            <a:lvl4pPr marL="1600200" indent="-228600" defTabSz="457200" eaLnBrk="1" latinLnBrk="0" hangingPunct="1">
              <a:spcBef>
                <a:spcPct val="20000"/>
              </a:spcBef>
              <a:buFont typeface="Arial"/>
              <a:buChar char="–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4pPr>
            <a:lvl5pPr marL="2057400" indent="-228600" defTabSz="457200" eaLnBrk="1" latinLnBrk="0" hangingPunct="1">
              <a:spcBef>
                <a:spcPct val="20000"/>
              </a:spcBef>
              <a:buFont typeface="Arial"/>
              <a:buChar char="»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9pPr>
          </a:lstStyle>
          <a:p>
            <a:r>
              <a:rPr lang="pt-BR" sz="3500" dirty="0" smtClean="0"/>
              <a:t>Bioeconomia </a:t>
            </a:r>
            <a:r>
              <a:rPr lang="pt-BR" sz="4300" dirty="0" smtClean="0"/>
              <a:t>|</a:t>
            </a:r>
            <a:endParaRPr lang="pt-BR" sz="4300" dirty="0"/>
          </a:p>
          <a:p>
            <a:r>
              <a:rPr lang="pt-BR" sz="3200" b="1" dirty="0" smtClean="0"/>
              <a:t> </a:t>
            </a:r>
            <a:endParaRPr lang="pt-BR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625372"/>
            <a:ext cx="32446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Fonte: Adaptado de CNI/MEI </a:t>
            </a:r>
            <a:endParaRPr lang="pt-BR" sz="8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0916" y="1700808"/>
            <a:ext cx="570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99496" y="2286688"/>
            <a:ext cx="7773660" cy="2725599"/>
            <a:chOff x="484606" y="3957766"/>
            <a:chExt cx="7773660" cy="2725599"/>
          </a:xfrm>
        </p:grpSpPr>
        <p:sp>
          <p:nvSpPr>
            <p:cNvPr id="11" name="TextBox 10"/>
            <p:cNvSpPr txBox="1"/>
            <p:nvPr/>
          </p:nvSpPr>
          <p:spPr>
            <a:xfrm>
              <a:off x="7687542" y="5975479"/>
              <a:ext cx="57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00" dirty="0">
                  <a:solidFill>
                    <a:schemeClr val="accent1">
                      <a:lumMod val="50000"/>
                    </a:schemeClr>
                  </a:solidFill>
                </a:rPr>
                <a:t>+</a:t>
              </a:r>
            </a:p>
          </p:txBody>
        </p:sp>
        <p:sp>
          <p:nvSpPr>
            <p:cNvPr id="12" name="Rectangle 11"/>
            <p:cNvSpPr>
              <a:spLocks/>
            </p:cNvSpPr>
            <p:nvPr/>
          </p:nvSpPr>
          <p:spPr>
            <a:xfrm>
              <a:off x="2211837" y="3957766"/>
              <a:ext cx="3600000" cy="54000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Fármacos | Cosméticos | Limpeza</a:t>
              </a:r>
              <a:endPara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/>
            <p:cNvSpPr>
              <a:spLocks/>
            </p:cNvSpPr>
            <p:nvPr/>
          </p:nvSpPr>
          <p:spPr>
            <a:xfrm>
              <a:off x="5930332" y="3957767"/>
              <a:ext cx="1595675" cy="54000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Saúde</a:t>
              </a:r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1851837" y="4670786"/>
              <a:ext cx="3960000" cy="540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/>
                <a:t>Frutas | Vegetais | Plantações | Ração</a:t>
              </a:r>
            </a:p>
          </p:txBody>
        </p:sp>
        <p:sp>
          <p:nvSpPr>
            <p:cNvPr id="15" name="Rectangle 14"/>
            <p:cNvSpPr>
              <a:spLocks/>
            </p:cNvSpPr>
            <p:nvPr/>
          </p:nvSpPr>
          <p:spPr>
            <a:xfrm>
              <a:off x="1506003" y="5352776"/>
              <a:ext cx="4320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 smtClean="0"/>
                <a:t>Moléculas Funcionais | Bioquímicos| Biomateriais</a:t>
              </a:r>
              <a:endParaRPr lang="pt-BR" sz="1400" b="1" dirty="0"/>
            </a:p>
          </p:txBody>
        </p:sp>
        <p:sp>
          <p:nvSpPr>
            <p:cNvPr id="16" name="Rectangle 15"/>
            <p:cNvSpPr>
              <a:spLocks/>
            </p:cNvSpPr>
            <p:nvPr/>
          </p:nvSpPr>
          <p:spPr>
            <a:xfrm>
              <a:off x="1131837" y="6059422"/>
              <a:ext cx="4680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 smtClean="0"/>
                <a:t>Combustíveis</a:t>
              </a:r>
              <a:r>
                <a:rPr lang="pt-BR" dirty="0" smtClean="0"/>
                <a:t>	</a:t>
              </a:r>
              <a:endParaRPr lang="pt-BR" dirty="0"/>
            </a:p>
          </p:txBody>
        </p:sp>
        <p:sp>
          <p:nvSpPr>
            <p:cNvPr id="17" name="Rectangle 16"/>
            <p:cNvSpPr>
              <a:spLocks/>
            </p:cNvSpPr>
            <p:nvPr/>
          </p:nvSpPr>
          <p:spPr>
            <a:xfrm>
              <a:off x="5930332" y="4650167"/>
              <a:ext cx="1595675" cy="5400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800" b="1" dirty="0"/>
                <a:t>Nutrição</a:t>
              </a:r>
            </a:p>
          </p:txBody>
        </p:sp>
        <p:sp>
          <p:nvSpPr>
            <p:cNvPr id="18" name="Rectangle 17"/>
            <p:cNvSpPr>
              <a:spLocks/>
            </p:cNvSpPr>
            <p:nvPr/>
          </p:nvSpPr>
          <p:spPr>
            <a:xfrm>
              <a:off x="5930332" y="5342567"/>
              <a:ext cx="1595675" cy="54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/>
                <a:t>Química e Materiais</a:t>
              </a:r>
              <a:endParaRPr lang="pt-BR" sz="2000" b="1" dirty="0"/>
            </a:p>
          </p:txBody>
        </p:sp>
        <p:sp>
          <p:nvSpPr>
            <p:cNvPr id="19" name="Rectangle 18"/>
            <p:cNvSpPr>
              <a:spLocks/>
            </p:cNvSpPr>
            <p:nvPr/>
          </p:nvSpPr>
          <p:spPr>
            <a:xfrm>
              <a:off x="5930332" y="6059422"/>
              <a:ext cx="1595675" cy="54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800" b="1" dirty="0"/>
                <a:t>Energia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6200000">
              <a:off x="6625406" y="4938515"/>
              <a:ext cx="2609569" cy="648072"/>
              <a:chOff x="6595736" y="5028740"/>
              <a:chExt cx="2754336" cy="648072"/>
            </a:xfrm>
          </p:grpSpPr>
          <p:sp>
            <p:nvSpPr>
              <p:cNvPr id="24" name="Down Arrow 23"/>
              <p:cNvSpPr/>
              <p:nvPr/>
            </p:nvSpPr>
            <p:spPr>
              <a:xfrm rot="5400000">
                <a:off x="7648868" y="3975608"/>
                <a:ext cx="648072" cy="2754336"/>
              </a:xfrm>
              <a:prstGeom prst="down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69852" y="5183500"/>
                <a:ext cx="1832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6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</a:lstStyle>
              <a:p>
                <a:r>
                  <a:rPr lang="pt-BR" dirty="0"/>
                  <a:t>Volume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rot="5400000">
              <a:off x="-496143" y="4970601"/>
              <a:ext cx="2609569" cy="648072"/>
              <a:chOff x="6595736" y="5028740"/>
              <a:chExt cx="2754336" cy="648072"/>
            </a:xfrm>
          </p:grpSpPr>
          <p:sp>
            <p:nvSpPr>
              <p:cNvPr id="22" name="Down Arrow 21"/>
              <p:cNvSpPr/>
              <p:nvPr/>
            </p:nvSpPr>
            <p:spPr>
              <a:xfrm rot="5400000">
                <a:off x="7648868" y="3975608"/>
                <a:ext cx="648072" cy="2754336"/>
              </a:xfrm>
              <a:prstGeom prst="down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0800000">
                <a:off x="7209684" y="5183498"/>
                <a:ext cx="1832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6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Valor Agregado</a:t>
                </a:r>
                <a:endParaRPr lang="pt-B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7889708" y="4737338"/>
            <a:ext cx="570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27784" y="332656"/>
            <a:ext cx="4464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i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Há mais de uma década comprometidos com crescimento da bioeconomia. Atuando no desenvolvimento e execução de estratégias globais.</a:t>
            </a:r>
            <a:endParaRPr lang="pt-B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75998" y="1709274"/>
            <a:ext cx="651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Principais áreas de atuação</a:t>
            </a:r>
            <a:endParaRPr lang="pt-BR" sz="18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1520" y="5437673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erviços em </a:t>
            </a:r>
            <a:r>
              <a:rPr lang="pt-B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tópicos científico-tecnológicos e de desenvolvimento de negócios.  Entre eles,  inteligência competitiva, desenvolvimento de estratégias, prospecção tecnológica,  assessoria regulatória, negociação de tecnologias e </a:t>
            </a:r>
            <a:r>
              <a:rPr lang="pt-BR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gestão interina. </a:t>
            </a:r>
            <a:endParaRPr lang="pt-BR" sz="2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0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2">
      <a:dk1>
        <a:sysClr val="windowText" lastClr="000000"/>
      </a:dk1>
      <a:lt1>
        <a:sysClr val="window" lastClr="FFFFFF"/>
      </a:lt1>
      <a:dk2>
        <a:srgbClr val="00A200"/>
      </a:dk2>
      <a:lt2>
        <a:srgbClr val="0084B4"/>
      </a:lt2>
      <a:accent1>
        <a:srgbClr val="009A45"/>
      </a:accent1>
      <a:accent2>
        <a:srgbClr val="006C00"/>
      </a:accent2>
      <a:accent3>
        <a:srgbClr val="00B050"/>
      </a:accent3>
      <a:accent4>
        <a:srgbClr val="006C00"/>
      </a:accent4>
      <a:accent5>
        <a:srgbClr val="1896C8"/>
      </a:accent5>
      <a:accent6>
        <a:srgbClr val="008000"/>
      </a:accent6>
      <a:hlink>
        <a:srgbClr val="00843C"/>
      </a:hlink>
      <a:folHlink>
        <a:srgbClr val="1170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6833</TotalTime>
  <Words>607</Words>
  <Application>Microsoft Office PowerPoint</Application>
  <PresentationFormat>On-screen Show (4:3)</PresentationFormat>
  <Paragraphs>124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PowerPoint Presentation</vt:lpstr>
      <vt:lpstr>Quem Somos</vt:lpstr>
      <vt:lpstr>PowerPoint Presentation</vt:lpstr>
      <vt:lpstr>Contribuindo com temas de relevância global</vt:lpstr>
      <vt:lpstr>PowerPoint Presentation</vt:lpstr>
      <vt:lpstr>PowerPoint Presentation</vt:lpstr>
      <vt:lpstr>PD&amp;I | Mercado</vt:lpstr>
      <vt:lpstr>PD&amp;I | Gestão de Projetos | Negócios | PI</vt:lpstr>
      <vt:lpstr>PowerPoint Presentation</vt:lpstr>
      <vt:lpstr>Relações Institucionais | Inovação |Bioeconomia</vt:lpstr>
      <vt:lpstr>Colaborações Institucionais</vt:lpstr>
      <vt:lpstr>Palestras | Eventos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</dc:title>
  <dc:creator>WILARAUJO</dc:creator>
  <cp:lastModifiedBy>WILARAUJO</cp:lastModifiedBy>
  <cp:revision>214</cp:revision>
  <cp:lastPrinted>2017-04-27T17:14:03Z</cp:lastPrinted>
  <dcterms:created xsi:type="dcterms:W3CDTF">2017-02-27T21:00:54Z</dcterms:created>
  <dcterms:modified xsi:type="dcterms:W3CDTF">2017-06-06T14:27:41Z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TC062070741033</vt:lpwstr>
  </property>
</Properties>
</file>